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41" r:id="rId2"/>
    <p:sldId id="343" r:id="rId3"/>
    <p:sldId id="344" r:id="rId4"/>
    <p:sldId id="342" r:id="rId5"/>
    <p:sldId id="345" r:id="rId6"/>
    <p:sldId id="346" r:id="rId7"/>
    <p:sldId id="347" r:id="rId8"/>
    <p:sldId id="331" r:id="rId9"/>
    <p:sldId id="264" r:id="rId10"/>
    <p:sldId id="266" r:id="rId11"/>
    <p:sldId id="340" r:id="rId12"/>
    <p:sldId id="269" r:id="rId13"/>
    <p:sldId id="332" r:id="rId14"/>
    <p:sldId id="333" r:id="rId15"/>
    <p:sldId id="339" r:id="rId16"/>
    <p:sldId id="338" r:id="rId17"/>
    <p:sldId id="270" r:id="rId18"/>
    <p:sldId id="271" r:id="rId19"/>
    <p:sldId id="272" r:id="rId20"/>
    <p:sldId id="268" r:id="rId21"/>
    <p:sldId id="260" r:id="rId22"/>
    <p:sldId id="261" r:id="rId23"/>
    <p:sldId id="262" r:id="rId24"/>
    <p:sldId id="259" r:id="rId25"/>
    <p:sldId id="257" r:id="rId26"/>
    <p:sldId id="256" r:id="rId27"/>
    <p:sldId id="258" r:id="rId28"/>
    <p:sldId id="330" r:id="rId29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klassika.info/Komponisten/Schumann/wv_opus.html#048_16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149630"/>
            <a:ext cx="7021586" cy="20160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0DF498E-6528-ADDF-EDA4-A628499D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78" y="1786855"/>
            <a:ext cx="2443051" cy="47115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9BF3BC-4056-19C4-E4ED-1BD21E89E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34" b="-1282"/>
          <a:stretch/>
        </p:blipFill>
        <p:spPr>
          <a:xfrm>
            <a:off x="7207978" y="243281"/>
            <a:ext cx="2690449" cy="14596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E16FAA-A41D-A473-31EC-EA9B9C9B9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9" y="2755652"/>
            <a:ext cx="6514750" cy="36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62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10F6AA9-3E3F-31A9-81F3-471A7A365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219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84E15029-C63F-61E1-8083-AA3E50D10F51}"/>
              </a:ext>
            </a:extLst>
          </p:cNvPr>
          <p:cNvSpPr txBox="1"/>
          <p:nvPr/>
        </p:nvSpPr>
        <p:spPr>
          <a:xfrm>
            <a:off x="-42644" y="0"/>
            <a:ext cx="9991288" cy="6863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第一幕：亚眠一旅邸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是一位专喜寻欢作乐，而且又水性杨花的法国女子，由于她野性难驯，她的父母把她送进了修道院。当她在表兄陪伴之下去修道院途中，曾在一间旅邸停足。这时财政部长吉约正在宴请宾客。这位老浪子立即向曼侬大献殷勤，但却被曼侬拒绝。曼侬出场唱着：“我是一个单纯平凡的少女”。表兄莱斯科也唱了一首歌，警告她可能遭遇的陷阱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务须当心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这时，想做神父的青年葛利欧，看见曼侬如此美丽，不禁为之销魂。他首先问曼侬说：“我只要知道您的名字”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 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遇到这位年轻英俊的骑士，曼侬也十分倾慕，便将警告忘得一干二净。她回答说：“人家叫我曼侬”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接着就是热情的二重唱：“您是我的生命和灵魂”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之后俩人都背弃了自己的誓言唱出轻快的二重唱：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我们上巴黎去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，双双逃向巴黎。此幕在快乐歌声中收场。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第二幕：葛利欧的巴黎公寓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和葛利欧居住在巴黎。葛利欧寄信给他的伯爵父亲，要求允许他与曼侬结婚。但她的表兄莱斯科却前来要求葛利欧道歉，因为他犯了拐骗之罪。葛利欧立即将邮寄其父之信拿出，以资证明其诚实无欺。莱斯科似乎认为满意，但是新危机又起；当两人谈论间，另一位贵族布雷蒂尼把曼侬拉了出去，告诉她说，骑士葛利欧的父亲不会同意他们婚事，他正在派人捉拿葛利欧。布雷蒂尼还唱出热情的歌向曼侬示爱：“曼侬，您即将获得自由，曼侬您即将登上女王宝座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!”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莱斯科知道骑士葛利欧与曼侬彼此颇真心相爱后，便祝福他们俩白头到老。然后与布雷蒂尼离去，曼侬一人正为着荣华富贵与葛利欧的爱情之间的抉择苦恼，思索及此，感慨地唱出：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小桌再会啊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这意思是代表她将舍弃她的情人，去投奔布雷蒂尼，这是全剧最著名的咏叹调。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骑士葛利欧寄信回来，发现曼侬泪珠双垂，于是为她唱：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梦之歌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描述着他们的未来生活。正当此时，忽然听见敲门的声音，打断了俩人诗意的对白。曼侬似乎存心不良，未曾将机密告其爱人，当他去开门时，她也曾竭力劝阻。葛利欧被捕了，曼侬呆滞了一会，便倒在椅上。回想经过的情形，和目前的绝望与忧愁，她在等待着她的新爱人布雷蒂尼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第三幕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第一景：纪念节巴黎街上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巴黎每逢佳节，街道上便极热闹，小贩、杂耍、士兵、村民、贵女、名士，都到街上瞧热闹。这一天曼侬同布雷蒂尼也到街上闲游，莱斯科随在后面。街上行人见了曼侬，都惊异她的美艳，曼侬在虚荣心驱使下，很高兴接受这种无意识的赞美。这时她觉得异常快乐，行为愈加放荡，胆子也大起来。她唱出愉快的心声：“青春之音”。他们在闲走着，忽然见到了布雷蒂尼的旧友、葛利欧的父亲老伯爵。他们问起葛利欧来，老伯爵说他正准备到修道院修行。布雷蒂尼有些不相信，老伯爵只将肩耸耸，说这是天意罢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其中只有曼侬心里明白；于是她决定要去见葛利欧一面，便吩咐莱斯科领路，带她前去。莱斯科颇觉意外，有些犹豫，曼侬却迫不及待催着要去，莱斯科只好带着她到圣绪尔比斯修道院去了。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第二景：圣绪尔比斯修道院之客厅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曼侬刚刚赶到时，老伯爵却已先到．他正在那里劝他儿子，打消修道的念头。老伯爵苦苦要求儿子，简直失了他平素尊严。但是这些言语毫无效果，葛利欧唱着：“尘世幻景，何足恋恋”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这表明了他对曼侬虽情根未断，心灵中却是急切希望平静，为此他必须斩断一切俗念。葛利欧说完便独自回到静室。正在这时，曼侬来到，她见这幽森的院子，苍凉的环境，觉得不是她的情人应该住的地方。院内传出了一阵歌声，曼侬心中无限感慨，便也随那呜咽的歌声跪下祷告。她这时满怀着忏悔的意念。葛利欧进来，一见曼侬，便十分惊讶，说道：“您也到这里来了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 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不觉满心中悲痛，说了许多悲切的话。葛利欧提起往事，便狠心地斥责她，说她忘情负心，不忠于情，使他只得祈求天主赐予宁静与安慰。他越是拒绝，曼侬越是哀求得厉害，最后，曼侬伸出那双纤细的手说道：“看啊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难道这不是我的手吗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? 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葛利欧不觉尘心又动，便狂呼道：“曼侬啊，我再也不能再强制下去了”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俩人和好如初。在热烈合唱带下幕幔。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第四幕：巴黎赌窟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巴黎一个赌场中，这时候集聚了各色人等，莱斯科同布雷蒂尼也在其中。大家正闹得热闹的时候，曼侬忽然和葛利欧一同进来。众人一见，不觉奇怪，莱斯科同布雷蒂尼尤其惊讶，葛利欧这时候面带愁容，因环境改变得太快，心中忐忑不安。曼侬在旁极力地劝解，又设法引动他的兴趣。她在修道院的时候，为歌声所感，便表现出一种清静的态度，与修道院的境地相符合；而到了这个混杂的赌窟中，她的态度又变得与这种下流的场所符合，简直成了一种淫荡的妇人。葛利欧也不禁被她所诱惑，以致动心。她这天晚上，姿容焕发，尤为美艳。她劝葛利欧与布雷蒂尼对赌，葛利欧竟无法拒绝。于是二人大赌起来，每赌一次都是葛利欧占胜，布雷蒂尼因此便疑心曼侬在其中作弊。一会儿布雷蒂尼便悄悄离开，曼侬也要葛利欧快走。但葛利欧不肯，说假若此刻离开，别人岂不也要说他果真是作弊。那知，一会儿功夫，布雷蒂尼带着一伙巡警进来，葛利欧的父亲也在其中，老伯爵一见葛利欧简直不敢相信，惊奇万分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第五幕：途中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(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勒阿弗尔附近大道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/>
              </a:rPr>
              <a:t>)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巡警们将葛利欧同曼侬捉去监禁起来。老伯爵费了好些心力，才将葛利欧保释出来，只是曼侬被保释的理由不足，只能定罪。她因不守妇道，姿情放荡，被充军到美洲的路易斯安那。莱斯科与葛利殴打听到这情形，便在沿途等候，俩人定下计划，预备在路上将她劫下来。押解的士兵们沿途唱歌，来得近了，莱斯科先出来对他们的队长说可否让士兵们喝点酒。这时士兵们走路又唱歌，自然有些口渴，队长便应允喝酒。后来莱斯科一打听，才知道曼侬病了，葛利欧便大声喊道：“天啊，我的曼侬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!”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莱斯科禁止他做声，恐防泄露了秘密。一面拿出一包金钱，向队长说那生病的女囚犯是他的亲戚，请求见一次面。队长心想既已拿钱，而且要求会面的只是一个病女囚，便应允了。莱斯科便让葛利欧去见曼侬，葛利欧一见曼侬玉容憔悴，便觉惨然心痛。这时有两段二重唱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悲恸啊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和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惨痛与羞辱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，歌声悲惨，令人不忍卒闻。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曼侬奄奄一息，睡在那里。一见葛利欧来了，心里也极凄惨。崇拜她的人不在少数，只有葛利欧始终待以真情，为她牺牲了名誉、金钱、人格。而在她临死前还千辛万苦的来见她一面，所得的也不过一份爱情。曼侬自然感激万分，只有求他放弃救她的不当举动。这时候曼侬睡在葛利欧的怀抱里，呼吸渐渐短促，一会儿便咽了气。葛利欧不觉大恸，长呼一声，便扑在她尸身上晕厥了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! </a:t>
            </a:r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9771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425237"/>
            <a:ext cx="7021586" cy="20160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1404EF5-83A8-22E2-BA7F-5B9E09FB5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945" y="250298"/>
            <a:ext cx="2597830" cy="11228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550B57C-0D0F-F495-6F61-2340AD6B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945" y="1433287"/>
            <a:ext cx="2031178" cy="5357601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B930A6E-311F-A854-3A56-8E83D1CE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1" y="2784489"/>
            <a:ext cx="6904139" cy="388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drinnen, Mädchen, Pink enthält.&#10;&#10;Automatisch generierte Beschreibung">
            <a:extLst>
              <a:ext uri="{FF2B5EF4-FFF2-40B4-BE49-F238E27FC236}">
                <a16:creationId xmlns:a16="http://schemas.microsoft.com/office/drawing/2014/main" id="{63F29AB4-A493-3E5D-BC4D-55E109C0E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 r="-2" b="15943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Wand, drinnen, Boden, lebend enthält.&#10;&#10;Automatisch generierte Beschreibung">
            <a:extLst>
              <a:ext uri="{FF2B5EF4-FFF2-40B4-BE49-F238E27FC236}">
                <a16:creationId xmlns:a16="http://schemas.microsoft.com/office/drawing/2014/main" id="{0009BD8D-EA94-7F35-2FE4-40F5FF598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E5B21C-B6E1-2C65-E109-D82D038513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E4837A7C-A7A0-6DA3-F9B7-DBC0CCEA28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4895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Tänzer, angezogen, mehrere enthält.&#10;&#10;Automatisch generierte Beschreibung">
            <a:extLst>
              <a:ext uri="{FF2B5EF4-FFF2-40B4-BE49-F238E27FC236}">
                <a16:creationId xmlns:a16="http://schemas.microsoft.com/office/drawing/2014/main" id="{27611BF5-825A-E279-7197-4FE7EFBC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9" b="2"/>
          <a:stretch/>
        </p:blipFill>
        <p:spPr>
          <a:xfrm>
            <a:off x="1864" y="10"/>
            <a:ext cx="6088421" cy="4515944"/>
          </a:xfrm>
          <a:prstGeom prst="rect">
            <a:avLst/>
          </a:pr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EAFEAB80-F8FF-046B-FFF1-145ACE2CA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-5" b="-5"/>
          <a:stretch/>
        </p:blipFill>
        <p:spPr>
          <a:xfrm>
            <a:off x="6159694" y="-1"/>
            <a:ext cx="3743284" cy="2183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CAA6BC-40E0-9493-4B79-AB4D5A2FB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6"/>
          <a:stretch/>
        </p:blipFill>
        <p:spPr>
          <a:xfrm>
            <a:off x="6159696" y="2274491"/>
            <a:ext cx="3738398" cy="2241463"/>
          </a:xfrm>
          <a:prstGeom prst="rect">
            <a:avLst/>
          </a:prstGeom>
        </p:spPr>
      </p:pic>
      <p:pic>
        <p:nvPicPr>
          <p:cNvPr id="13" name="Grafik 12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C6902641-6423-C56C-9EEF-50026ECEB7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r="6878" b="-3"/>
          <a:stretch/>
        </p:blipFill>
        <p:spPr>
          <a:xfrm>
            <a:off x="-3020" y="4607392"/>
            <a:ext cx="3011946" cy="2250608"/>
          </a:xfrm>
          <a:prstGeom prst="rect">
            <a:avLst/>
          </a:prstGeom>
        </p:spPr>
      </p:pic>
      <p:pic>
        <p:nvPicPr>
          <p:cNvPr id="5" name="Grafik 4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CC709DA5-9EBF-0041-8193-BA2FB9E61F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7" r="-3" b="7709"/>
          <a:stretch/>
        </p:blipFill>
        <p:spPr>
          <a:xfrm>
            <a:off x="3083222" y="4607393"/>
            <a:ext cx="3002177" cy="22506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D4757F-B22C-E881-DBDD-A101105A4C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1" r="2" b="2"/>
          <a:stretch/>
        </p:blipFill>
        <p:spPr>
          <a:xfrm>
            <a:off x="6159695" y="4607392"/>
            <a:ext cx="3733517" cy="22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9008DDF-82D9-66D4-E3D0-F65E07DE936B}"/>
              </a:ext>
            </a:extLst>
          </p:cNvPr>
          <p:cNvSpPr txBox="1"/>
          <p:nvPr/>
        </p:nvSpPr>
        <p:spPr>
          <a:xfrm>
            <a:off x="271548" y="179826"/>
            <a:ext cx="4858625" cy="6678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effectLst/>
              </a:rPr>
              <a:t>Akt 1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在城外，</a:t>
            </a:r>
            <a:r>
              <a:rPr lang="en-US" altLang="zh-CN" sz="1100" dirty="0" err="1">
                <a:effectLst/>
              </a:rPr>
              <a:t>Nastasia</a:t>
            </a:r>
            <a:r>
              <a:rPr lang="zh-CN" altLang="en-US" sz="1100" dirty="0">
                <a:effectLst/>
              </a:rPr>
              <a:t>，也就是 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，经营着一家旅馆，男人们在那里喝酒、赌博、打架和结识女人。 对于腐败和偏执的政客和神职人员也有很多责骂。 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的魅惑能力令男人的妻子嫉妒，据说具有神奇的力量。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当王子的儿子树里王子来访时，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立即爱上了他，但无法下定决心邀请他。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此后不久，王子本人和他的抄写员马米罗夫出现了。 众人惊慌失措想要逃离，因为阴谋之地是王子的眼中钉，马米罗夫当即扬言要烧毁客栈。 然而，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试图以她自己的方式挽救局面：她奉承王子，邀请他喝酒，并让他相信她所谓的魔法只是特别的善意。 她甚至让王子让马米罗夫和出现的杂耍演员一起跳舞。 受到羞辱的他发誓要报复，而领主对库玛印象深刻，把他的钻戒扔进了空酒杯。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Akt 2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马米罗夫进一步激起了公主的嫉妒，他承诺会继续监视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。 </a:t>
            </a:r>
            <a:r>
              <a:rPr lang="en-US" altLang="zh-CN" sz="1100" dirty="0" err="1">
                <a:effectLst/>
              </a:rPr>
              <a:t>Mamirow</a:t>
            </a:r>
            <a:r>
              <a:rPr lang="en-US" altLang="zh-CN" sz="1100" dirty="0">
                <a:effectLst/>
              </a:rPr>
              <a:t> </a:t>
            </a:r>
            <a:r>
              <a:rPr lang="zh-CN" altLang="en-US" sz="1100" dirty="0">
                <a:effectLst/>
              </a:rPr>
              <a:t>想要 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死，他的妹妹 </a:t>
            </a:r>
            <a:r>
              <a:rPr lang="en-US" altLang="zh-CN" sz="1100" dirty="0" err="1">
                <a:effectLst/>
              </a:rPr>
              <a:t>Nanila</a:t>
            </a:r>
            <a:r>
              <a:rPr lang="zh-CN" altLang="en-US" sz="1100" dirty="0">
                <a:effectLst/>
              </a:rPr>
              <a:t>，公主的女仆，告诉她一种毒药，但公主声称她不想知道任何事情。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公主告诉她的儿子，她已经为他找到了一个妻子。 但是王子注意到有件事让他的母亲心烦意乱。 但她想让他远离任何坏消息。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托钵僧派斯受马米罗雇佣看守王子。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王子和公主发生公开争吵，公主威胁要向教会代表报告她丈夫的秘密婚外情。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当一些窃贼将货物带到王子的宫殿时，人们指责马米罗夫抢劫它。 当骚乱迫在眉睫时，树里王子公开站在市民一边，失去了父母的宠爱。 当他得知父亲涉嫌外遇时，他发誓要为母亲报仇。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Akt 3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在她的房间里，王子向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表白了他的爱，但她没有回应。 她只能用刀保护自己免受他的进一步催促，王子离开了她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两个朋友告诉她 </a:t>
            </a:r>
            <a:r>
              <a:rPr lang="en-US" altLang="zh-CN" sz="1100" dirty="0" err="1">
                <a:effectLst/>
              </a:rPr>
              <a:t>Juri</a:t>
            </a:r>
            <a:r>
              <a:rPr lang="en-US" altLang="zh-CN" sz="1100" dirty="0">
                <a:effectLst/>
              </a:rPr>
              <a:t> </a:t>
            </a:r>
            <a:r>
              <a:rPr lang="zh-CN" altLang="en-US" sz="1100" dirty="0">
                <a:effectLst/>
              </a:rPr>
              <a:t>的复仇计划，她很喜欢。 她假装睡着等他。 王子拿着匕首走进她的房间，正要刺她，却被她的美貌迷住了，放下了武器。 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承认她不爱他的父亲，但爱他。 犹豫片刻后，尤里屈服了。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Akt 4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在树林里打猎促使树里和熊一起逃跑。 尽管他的朋友们警告过她所谓的魔法力量，他还是想在森林里见到她。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公主也来到森林从魔术师库德玛那里得到毒药。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被同伴带到森林里告别，遇到了伪装成朝圣者的公主，她从泉水中为她提供水源。 她偷偷地掺入了毒药。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公主离开了接近的猎角。 </a:t>
            </a:r>
            <a:r>
              <a:rPr lang="en-US" altLang="zh-CN" sz="1100" dirty="0" err="1">
                <a:effectLst/>
              </a:rPr>
              <a:t>Juri</a:t>
            </a:r>
            <a:r>
              <a:rPr lang="en-US" altLang="zh-CN" sz="1100" dirty="0">
                <a:effectLst/>
              </a:rPr>
              <a:t> </a:t>
            </a:r>
            <a:r>
              <a:rPr lang="zh-CN" altLang="en-US" sz="1100" dirty="0">
                <a:effectLst/>
              </a:rPr>
              <a:t>遇到了 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，当她死在他的怀里时，两人都很高兴能够一起逃离。 当公主承认谋杀时，她的儿子诅咒她，但她将球磨的尸体扔进了河里。 王子也出现了，但不想让他的儿子相信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已经死了。 在随后的争论中，他杀了他。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王子意识到自己的所作所为为时已晚，并屈服于疯狂。</a:t>
            </a:r>
            <a:endParaRPr lang="zh-CN" altLang="en-US" sz="1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D316D9-04C4-58EE-8D30-1BBDF394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44" y="278381"/>
            <a:ext cx="4238934" cy="65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29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E0B440A-182F-B89C-0AF4-69483E86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778" y="250298"/>
            <a:ext cx="2439073" cy="12932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CDC89C-C30A-B5E3-8FD0-896E21D64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778" y="1728792"/>
            <a:ext cx="2119277" cy="48789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C5EE7D8-DD73-7D77-1587-E7ACCB348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71" y="2444456"/>
            <a:ext cx="6941339" cy="40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8C83CF-5C65-03E8-8573-D7BD48AB1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r="6048" b="3"/>
          <a:stretch/>
        </p:blipFill>
        <p:spPr bwMode="auto">
          <a:xfrm>
            <a:off x="124087" y="321732"/>
            <a:ext cx="4748172" cy="310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4148D2-9BAD-A560-A3B9-45DF66621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r="6853" b="2"/>
          <a:stretch/>
        </p:blipFill>
        <p:spPr bwMode="auto">
          <a:xfrm>
            <a:off x="102983" y="3540153"/>
            <a:ext cx="4769276" cy="28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72740D-DB62-8076-465C-C56DC5D2D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8" r="36775" b="1"/>
          <a:stretch/>
        </p:blipFill>
        <p:spPr bwMode="auto">
          <a:xfrm>
            <a:off x="5033740" y="321732"/>
            <a:ext cx="4707372" cy="61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932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671039-856D-1758-EA78-11C64BF46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" b="2"/>
          <a:stretch/>
        </p:blipFill>
        <p:spPr bwMode="auto">
          <a:xfrm>
            <a:off x="156427" y="550518"/>
            <a:ext cx="4712075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5826564-B864-067B-23BA-E9ECD9E60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" b="2"/>
          <a:stretch/>
        </p:blipFill>
        <p:spPr bwMode="auto">
          <a:xfrm>
            <a:off x="5030692" y="550517"/>
            <a:ext cx="4710018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AD07824-F4C9-47BD-71D9-3AF807800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" b="3"/>
          <a:stretch/>
        </p:blipFill>
        <p:spPr bwMode="auto">
          <a:xfrm>
            <a:off x="159830" y="3514856"/>
            <a:ext cx="4712075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11AFA-B598-4988-1B8E-DA972C6A8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/>
          <a:stretch/>
        </p:blipFill>
        <p:spPr bwMode="auto">
          <a:xfrm>
            <a:off x="5034095" y="3514855"/>
            <a:ext cx="4710018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153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BCE8A6-0B32-BED0-0575-77A2051B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14313"/>
            <a:ext cx="97059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6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3539EF8-32DB-B49F-970B-ACF59D8B2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r="11374" b="-1"/>
          <a:stretch/>
        </p:blipFill>
        <p:spPr>
          <a:xfrm>
            <a:off x="20" y="1"/>
            <a:ext cx="4915830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</p:spPr>
      </p:pic>
      <p:pic>
        <p:nvPicPr>
          <p:cNvPr id="11" name="Grafik 10" descr="Ein Bild, das Straße, Person, draußen, Sport enthält.&#10;&#10;Automatisch generierte Beschreibung">
            <a:extLst>
              <a:ext uri="{FF2B5EF4-FFF2-40B4-BE49-F238E27FC236}">
                <a16:creationId xmlns:a16="http://schemas.microsoft.com/office/drawing/2014/main" id="{766F22AC-D6D5-3810-5418-03A2077D4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r="4163" b="-1"/>
          <a:stretch/>
        </p:blipFill>
        <p:spPr>
          <a:xfrm>
            <a:off x="4990149" y="1"/>
            <a:ext cx="4915851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CCEDCD-2DC2-62C7-8CD4-45D414665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" r="10759" b="2"/>
          <a:stretch/>
        </p:blipFill>
        <p:spPr>
          <a:xfrm>
            <a:off x="20" y="3489159"/>
            <a:ext cx="4915830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</p:spPr>
      </p:pic>
      <p:pic>
        <p:nvPicPr>
          <p:cNvPr id="5" name="Grafik 4" descr="Ein Bild, das Nachthimmel enthält.&#10;&#10;Automatisch generierte Beschreibung">
            <a:extLst>
              <a:ext uri="{FF2B5EF4-FFF2-40B4-BE49-F238E27FC236}">
                <a16:creationId xmlns:a16="http://schemas.microsoft.com/office/drawing/2014/main" id="{895EB0B1-0796-6D16-8EBD-D0A40CE952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r="8756" b="2"/>
          <a:stretch/>
        </p:blipFill>
        <p:spPr>
          <a:xfrm>
            <a:off x="4990149" y="3489159"/>
            <a:ext cx="4915851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E9D509F2-26A1-A06C-A231-CC67A55D6A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3" r="1" b="2414"/>
          <a:stretch/>
        </p:blipFill>
        <p:spPr>
          <a:xfrm>
            <a:off x="3236785" y="1918638"/>
            <a:ext cx="3432429" cy="30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8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91E380-6376-AEE6-9A1A-067B2DBF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383" y="302689"/>
            <a:ext cx="2310672" cy="6433311"/>
          </a:xfrm>
          <a:prstGeom prst="rect">
            <a:avLst/>
          </a:prstGeom>
        </p:spPr>
      </p:pic>
      <p:pic>
        <p:nvPicPr>
          <p:cNvPr id="5122" name="Picture 2" descr="Spielplan - Oper Frankfurt">
            <a:extLst>
              <a:ext uri="{FF2B5EF4-FFF2-40B4-BE49-F238E27FC236}">
                <a16:creationId xmlns:a16="http://schemas.microsoft.com/office/drawing/2014/main" id="{401B2602-9AEE-851B-4CDB-90A69223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0" y="2810312"/>
            <a:ext cx="6979001" cy="39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D04B035-5CAF-B339-7A5E-9B810DFF9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410" y="2316136"/>
            <a:ext cx="2949800" cy="12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3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5DEFAB9-910A-ABC0-C13D-D0C4F33E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476" y="534219"/>
            <a:ext cx="4409246" cy="24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137C9F1-92C9-77C8-3CD1-61CE90F6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475" y="3771276"/>
            <a:ext cx="4409246" cy="24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ectangle 615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15852" y="0"/>
            <a:ext cx="7429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4977765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7E83B2C-43CD-0E03-0C9D-D9072174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1651" y="321734"/>
            <a:ext cx="4036498" cy="60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77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98F8D6A-7892-2E8F-27A3-A6810A67A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2"/>
          <a:stretch/>
        </p:blipFill>
        <p:spPr bwMode="auto">
          <a:xfrm>
            <a:off x="155257" y="171715"/>
            <a:ext cx="4723222" cy="6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3B81E936-BF25-A0F9-7DEE-D98A3A7F3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8" b="-1"/>
          <a:stretch/>
        </p:blipFill>
        <p:spPr bwMode="auto">
          <a:xfrm>
            <a:off x="5035004" y="171716"/>
            <a:ext cx="4715739" cy="31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B3CD1A5-1833-0824-93DE-771124899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5"/>
          <a:stretch/>
        </p:blipFill>
        <p:spPr bwMode="auto">
          <a:xfrm>
            <a:off x="5035004" y="3514856"/>
            <a:ext cx="4701439" cy="27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1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8200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DAA2BF8-F7A7-DBD6-4997-7E1585B8B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1" r="14288" b="-1"/>
          <a:stretch/>
        </p:blipFill>
        <p:spPr bwMode="auto">
          <a:xfrm>
            <a:off x="522816" y="643467"/>
            <a:ext cx="436483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09E8FD1-C4F9-B650-EB4E-3F0D62648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r="40928" b="-1"/>
          <a:stretch/>
        </p:blipFill>
        <p:spPr bwMode="auto">
          <a:xfrm>
            <a:off x="5018351" y="643467"/>
            <a:ext cx="436483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158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3C87039-51A8-9C8C-4DAF-F48834EFD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21"/>
          <a:stretch/>
        </p:blipFill>
        <p:spPr>
          <a:xfrm>
            <a:off x="7221779" y="2617365"/>
            <a:ext cx="2490431" cy="3930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D54F7-0EF9-1BB6-0792-72A163DE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14" b="33386"/>
          <a:stretch/>
        </p:blipFill>
        <p:spPr>
          <a:xfrm>
            <a:off x="7222920" y="310390"/>
            <a:ext cx="2617366" cy="14009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4098" name="Picture 2" descr="Spielplan - Oper Frankfurt">
            <a:extLst>
              <a:ext uri="{FF2B5EF4-FFF2-40B4-BE49-F238E27FC236}">
                <a16:creationId xmlns:a16="http://schemas.microsoft.com/office/drawing/2014/main" id="{AB064569-F9C3-21E7-B178-611F3704D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5" y="2617365"/>
            <a:ext cx="7039425" cy="39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4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234E77A-B4C7-1DCD-78B0-D6D6241F1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571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6E4E6D-F850-E3E1-44BD-FD2E5189C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4" r="2046"/>
          <a:stretch/>
        </p:blipFill>
        <p:spPr bwMode="auto">
          <a:xfrm>
            <a:off x="20" y="10"/>
            <a:ext cx="37815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70B62D-D57E-3F2F-7BE6-D71CB963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0" r="16118"/>
          <a:stretch/>
        </p:blipFill>
        <p:spPr bwMode="auto">
          <a:xfrm>
            <a:off x="3781615" y="10"/>
            <a:ext cx="612438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5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83021CD-049D-FA8B-777E-1E31D518B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9" r="2" b="6097"/>
          <a:stretch/>
        </p:blipFill>
        <p:spPr bwMode="auto"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E6D7A77-7112-D1FF-13E2-EAB588F34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8" r="-1" b="-1"/>
          <a:stretch/>
        </p:blipFill>
        <p:spPr bwMode="auto"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148430-F357-802E-1A8B-56795C0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8" r="-1" b="23984"/>
          <a:stretch/>
        </p:blipFill>
        <p:spPr bwMode="auto"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39B0C3B-F820-619D-E4AE-DAD5042AF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884"/>
          <a:stretch/>
        </p:blipFill>
        <p:spPr bwMode="auto"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65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1A9BAF1-0181-6AFA-3D2C-01E70C21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1" y="656918"/>
            <a:ext cx="3155878" cy="58988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E9FA91-974F-FFBA-4C7F-5B43E241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44" y="374514"/>
            <a:ext cx="2913353" cy="54201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7B83A5-C290-0AC7-5733-00476499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212" y="656918"/>
            <a:ext cx="2913353" cy="54201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C8E028-7C5C-7CB0-47D8-C2C9B0CB9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0774" y="-880774"/>
            <a:ext cx="1623001" cy="33845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34AD7B3-052F-890B-6B35-A7CDFE85F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402225" y="4354224"/>
            <a:ext cx="1623001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7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F968667-46AC-3DF2-08A3-0B21786B2FEF}"/>
              </a:ext>
            </a:extLst>
          </p:cNvPr>
          <p:cNvSpPr txBox="1"/>
          <p:nvPr/>
        </p:nvSpPr>
        <p:spPr>
          <a:xfrm>
            <a:off x="371214" y="267204"/>
            <a:ext cx="38400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000" b="0" i="0" dirty="0">
                <a:solidFill>
                  <a:srgbClr val="000000"/>
                </a:solidFill>
                <a:effectLst/>
                <a:latin typeface="Neutra2Text"/>
              </a:rPr>
              <a:t>法律实习生维特饱受社会束缚，渴望打破界限。在他遇到已经订婚的夏洛特之前，任何人际关系都不能给他带来稳定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utra2Text"/>
              </a:rPr>
              <a:t>……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utra2Text"/>
              </a:rPr>
              <a:t>歌德的</a:t>
            </a:r>
            <a:r>
              <a:rPr lang="en-US" altLang="zh-CN" sz="1000" b="0" i="1" dirty="0">
                <a:solidFill>
                  <a:srgbClr val="000000"/>
                </a:solidFill>
                <a:effectLst/>
                <a:latin typeface="Neutra2Text"/>
              </a:rPr>
              <a:t>《</a:t>
            </a:r>
            <a:r>
              <a:rPr lang="zh-CN" altLang="en-US" sz="1000" b="0" i="1" dirty="0">
                <a:solidFill>
                  <a:srgbClr val="000000"/>
                </a:solidFill>
                <a:effectLst/>
                <a:latin typeface="Neutra2Text"/>
              </a:rPr>
              <a:t>少年维特的烦恼</a:t>
            </a:r>
            <a:r>
              <a:rPr lang="en-US" altLang="zh-CN" sz="1000" b="0" i="1" dirty="0">
                <a:solidFill>
                  <a:srgbClr val="000000"/>
                </a:solidFill>
                <a:effectLst/>
                <a:latin typeface="Neutra2Text"/>
              </a:rPr>
              <a:t>》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utra2Text"/>
              </a:rPr>
              <a:t>被认为是那种以“敏感性”而载入文学史的情感文化的主要作品。这部以自杀告终的书信体小说成为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utra2Text"/>
              </a:rPr>
              <a:t>18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utra2Text"/>
              </a:rPr>
              <a:t>世纪最大的媒体丑闻，并确保整整一代人都穿着维特的黄色和蓝色。朱尔斯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utra2Text"/>
              </a:rPr>
              <a:t>·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utra2Text"/>
              </a:rPr>
              <a:t>马斯内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utra2Text"/>
              </a:rPr>
              <a:t>(Jules Massenet)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utra2Text"/>
              </a:rPr>
              <a:t>和他的剧本作者成功地对这部作品进行了最令人印象深刻的改编，四幕抒情戏剧预示着戏剧高潮的真实性。</a:t>
            </a:r>
          </a:p>
          <a:p>
            <a:pPr algn="l"/>
            <a:r>
              <a:rPr lang="zh-CN" altLang="en-US" sz="1000" b="0" i="0" dirty="0">
                <a:solidFill>
                  <a:srgbClr val="000000"/>
                </a:solidFill>
                <a:effectLst/>
                <a:latin typeface="Neutra2Text"/>
              </a:rPr>
              <a:t>导演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utra2Text"/>
              </a:rPr>
              <a:t>Willy Decker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utra2Text"/>
              </a:rPr>
              <a:t>在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utra2Text"/>
              </a:rPr>
              <a:t>Wolfram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Neutra2Text"/>
              </a:rPr>
              <a:t>Gussmann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utra2Text"/>
              </a:rPr>
              <a:t>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utra2Text"/>
              </a:rPr>
              <a:t>的抽象空间中探索恋人的渴望与现实之间的差异，希望与放弃之间的差异。在黄色和蓝色的阴影中，音乐中敏感描绘的梦想领域也在视觉上展开，维特和夏洛特不切实际的爱情只能存在于其中。</a:t>
            </a:r>
          </a:p>
        </p:txBody>
      </p:sp>
    </p:spTree>
    <p:extLst>
      <p:ext uri="{BB962C8B-B14F-4D97-AF65-F5344CB8AC3E}">
        <p14:creationId xmlns:p14="http://schemas.microsoft.com/office/powerpoint/2010/main" val="2128799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149630"/>
            <a:ext cx="7021586" cy="20160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5E59406-8455-EE3D-779D-7A954B81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93" y="2516697"/>
            <a:ext cx="2460921" cy="387396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F04501-33B2-4A1E-7214-28F125B2C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76" y="717374"/>
            <a:ext cx="3458624" cy="880609"/>
          </a:xfrm>
          <a:prstGeom prst="rect">
            <a:avLst/>
          </a:prstGeom>
        </p:spPr>
      </p:pic>
      <p:pic>
        <p:nvPicPr>
          <p:cNvPr id="1026" name="Picture 2" descr="Benjamin Bernheim">
            <a:extLst>
              <a:ext uri="{FF2B5EF4-FFF2-40B4-BE49-F238E27FC236}">
                <a16:creationId xmlns:a16="http://schemas.microsoft.com/office/drawing/2014/main" id="{9E9FFBE5-86C7-6329-1A7F-4E5145FF3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18" y="2374161"/>
            <a:ext cx="6019843" cy="40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38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523689" y="-1523260"/>
            <a:ext cx="6858000" cy="9905377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877" y="0"/>
            <a:ext cx="7370061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06346" y="-542695"/>
            <a:ext cx="4894564" cy="990725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E9BCD5D-8F9F-CF46-74A8-7D6029D5F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08" y="457200"/>
            <a:ext cx="558698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57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B7D1520-A509-671C-CD90-0AD92B84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3605" cy="42781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1C6F686-20A2-2AC6-431A-D19B1D2B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590" y="1333850"/>
            <a:ext cx="5152716" cy="17106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21FD9A-462F-03D3-955E-D1101993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590" y="0"/>
            <a:ext cx="5067290" cy="13338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643F136-2167-CA95-2559-EE19AAFE7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590" y="3008036"/>
            <a:ext cx="5204458" cy="38499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FDCE032-7806-837F-5F02-5657B79AF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3" y="4278166"/>
            <a:ext cx="2347132" cy="65694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E7901E7-D8F2-B54F-B651-DEBC7007E14A}"/>
              </a:ext>
            </a:extLst>
          </p:cNvPr>
          <p:cNvSpPr txBox="1"/>
          <p:nvPr/>
        </p:nvSpPr>
        <p:spPr>
          <a:xfrm>
            <a:off x="0" y="4964363"/>
            <a:ext cx="55013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问候，神圣的沉默，唤醒了我温柔的悲伤，</a:t>
            </a:r>
            <a:endParaRPr lang="en-US" altLang="zh-CN" sz="9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zh-CN" alt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大自然轻轻地覆盖了坟墓上五颜六色的贝壳。</a:t>
            </a:r>
            <a:endParaRPr lang="en-US" altLang="zh-CN" sz="9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zh-CN" alt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太阳轻轻地被云的气味所携带，降低了它的轨道，</a:t>
            </a:r>
            <a:br>
              <a:rPr lang="zh-CN" altLang="en-US" sz="900" dirty="0"/>
            </a:br>
            <a:r>
              <a:rPr lang="zh-CN" alt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炽热的红色火焰从黑暗的大地中迸发出来！啊，你也是，僵硬的兄弟们，你已经完成了它的沉没；你也在坟墓可怕的夜晚如此光荣地成圣吗？轻轻地睡吧，你们这些冰冷的心，在漫长而阴沉的休息中，你们的伤口，你们的痛苦，轻轻地覆盖大地！重新毁灭，重新创造驱动世界时钟的车轮，在岩石中衰弱的力量， 在地板上再次绽放！</a:t>
            </a:r>
            <a:br>
              <a:rPr lang="zh-CN" altLang="en-US" sz="900" dirty="0"/>
            </a:br>
            <a:r>
              <a:rPr lang="zh-CN" alt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而你，亲爱的贝壳，总有一天会抽搐着沉下去，然后绽放出最美丽的花朵，成为坟墓上的一朵小花。你蹒跚而行，一点点火焰穿过地穴，疯狂地闪烁穿过沼泽，你摆动</a:t>
            </a:r>
            <a:br>
              <a:rPr lang="zh-CN" altLang="en-US" sz="900" dirty="0"/>
            </a:br>
            <a:r>
              <a:rPr lang="zh-CN" altLang="en-US" sz="9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，一道光线，你升入空中，你发出明亮的响声，一个音调，向上！但是住在我里面的你，也会成为虫子的猎物吗？是什么让我欣喜若狂，你是否也只是尘土？不，我内心的感受，令我愉悦的，是本尊纯净的躯壳，是她在我心中的气息。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0420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876C632-BDF0-528E-C515-B5B1BED0F14E}"/>
              </a:ext>
            </a:extLst>
          </p:cNvPr>
          <p:cNvSpPr txBox="1"/>
          <p:nvPr/>
        </p:nvSpPr>
        <p:spPr>
          <a:xfrm>
            <a:off x="127932" y="163396"/>
            <a:ext cx="3001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u="none" strike="noStrike" dirty="0">
                <a:solidFill>
                  <a:srgbClr val="D12929"/>
                </a:solidFill>
                <a:effectLst/>
                <a:latin typeface="Verdana" panose="020B0604030504040204" pitchFamily="34" charset="0"/>
                <a:hlinkClick r:id="rId2"/>
              </a:rPr>
              <a:t>op.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48 Nr. 16: </a:t>
            </a:r>
            <a:r>
              <a:rPr lang="de-DE" sz="1400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Dichterliebe - Nr. 16 Die alten, bösen Lieder</a:t>
            </a:r>
            <a:endParaRPr lang="en-US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475F6-895D-86E6-F14F-83CFD7D0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2" y="686616"/>
            <a:ext cx="4585731" cy="26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149630"/>
            <a:ext cx="7021586" cy="20160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79E9AC-E433-CB4E-EB20-2EEDEE450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38" b="4365"/>
          <a:stretch/>
        </p:blipFill>
        <p:spPr>
          <a:xfrm>
            <a:off x="7207978" y="71610"/>
            <a:ext cx="2480032" cy="1433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99B116-62D4-5B4A-E3C4-540724798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977" y="1686187"/>
            <a:ext cx="2045995" cy="4857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57E904-264A-D76C-75B6-4A1F39821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" y="2214051"/>
            <a:ext cx="6738149" cy="44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5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>
            <a:extLst>
              <a:ext uri="{FF2B5EF4-FFF2-40B4-BE49-F238E27FC236}">
                <a16:creationId xmlns:a16="http://schemas.microsoft.com/office/drawing/2014/main" id="{6A4F0B53-7E21-786D-457E-0B3A1B127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 bwMode="auto">
          <a:xfrm>
            <a:off x="20" y="10"/>
            <a:ext cx="495545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DA9AAE3D-BCE3-3703-4501-F86116D92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9"/>
          <a:stretch/>
        </p:blipFill>
        <p:spPr bwMode="auto">
          <a:xfrm>
            <a:off x="4950523" y="10"/>
            <a:ext cx="495547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91C695E-9845-F47D-77E2-1052200F4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/>
          <a:stretch/>
        </p:blipFill>
        <p:spPr bwMode="auto">
          <a:xfrm>
            <a:off x="20" y="3429000"/>
            <a:ext cx="49554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17CA726-A7EF-35EF-FF74-AEE4EF292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6" r="2" b="22989"/>
          <a:stretch/>
        </p:blipFill>
        <p:spPr bwMode="auto">
          <a:xfrm>
            <a:off x="4950523" y="3429000"/>
            <a:ext cx="495547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26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4171</Words>
  <Application>Microsoft Office PowerPoint</Application>
  <PresentationFormat>A4-Papier (210 x 297 mm)</PresentationFormat>
  <Paragraphs>40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Helvetica Neue</vt:lpstr>
      <vt:lpstr>Neutra2Text</vt:lpstr>
      <vt:lpstr>Arial</vt:lpstr>
      <vt:lpstr>Calibri</vt:lpstr>
      <vt:lpstr>Calibri Light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84</cp:revision>
  <cp:lastPrinted>2022-12-15T08:25:25Z</cp:lastPrinted>
  <dcterms:created xsi:type="dcterms:W3CDTF">2022-11-07T20:45:57Z</dcterms:created>
  <dcterms:modified xsi:type="dcterms:W3CDTF">2022-12-16T12:18:02Z</dcterms:modified>
</cp:coreProperties>
</file>